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7561263" cy="10693400"/>
  <p:notesSz cx="6797675" cy="9926638"/>
  <p:defaultTextStyle>
    <a:defPPr>
      <a:defRPr lang="en-US"/>
    </a:defPPr>
    <a:lvl1pPr marL="0" algn="l" defTabSz="49784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7845" algn="l" defTabSz="49784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5690" algn="l" defTabSz="49784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3535" algn="l" defTabSz="49784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1380" algn="l" defTabSz="49784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9225" algn="l" defTabSz="49784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7070" algn="l" defTabSz="49784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84916" algn="l" defTabSz="49784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82761" algn="l" defTabSz="49784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64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1901"/>
    <a:srgbClr val="FF3300"/>
    <a:srgbClr val="860000"/>
    <a:srgbClr val="1EAE63"/>
    <a:srgbClr val="FF9933"/>
    <a:srgbClr val="2C229B"/>
    <a:srgbClr val="D5208E"/>
    <a:srgbClr val="D89D2B"/>
    <a:srgbClr val="E52784"/>
    <a:srgbClr val="2862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2982" y="78"/>
      </p:cViewPr>
      <p:guideLst>
        <p:guide orient="horz" pos="1764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0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C4CE03-56FC-4058-8AC0-55373CEDBD2F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3573B5-3872-4D21-979B-A9F157CC35D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23222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2DEF03-6F95-4444-82DA-2CCFE0B9599E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1241425"/>
            <a:ext cx="236537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FDAFF5-4831-4C53-8620-3BB40FD02B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79436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586660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1pPr>
    <a:lvl2pPr marL="293330" algn="l" defTabSz="586660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2pPr>
    <a:lvl3pPr marL="586660" algn="l" defTabSz="586660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3pPr>
    <a:lvl4pPr marL="879991" algn="l" defTabSz="586660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4pPr>
    <a:lvl5pPr marL="1173321" algn="l" defTabSz="586660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5pPr>
    <a:lvl6pPr marL="1466651" algn="l" defTabSz="586660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6pPr>
    <a:lvl7pPr marL="1759981" algn="l" defTabSz="586660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7pPr>
    <a:lvl8pPr marL="2053313" algn="l" defTabSz="586660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8pPr>
    <a:lvl9pPr marL="2346643" algn="l" defTabSz="586660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095" y="1750055"/>
            <a:ext cx="6427074" cy="3722888"/>
          </a:xfrm>
        </p:spPr>
        <p:txBody>
          <a:bodyPr anchor="b"/>
          <a:lstStyle>
            <a:lvl1pPr algn="ctr">
              <a:defRPr sz="49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5158" y="5616511"/>
            <a:ext cx="5670947" cy="2581762"/>
          </a:xfrm>
        </p:spPr>
        <p:txBody>
          <a:bodyPr/>
          <a:lstStyle>
            <a:lvl1pPr marL="0" indent="0" algn="ctr">
              <a:buNone/>
              <a:defRPr sz="2000"/>
            </a:lvl1pPr>
            <a:lvl2pPr marL="373384" indent="0" algn="ctr">
              <a:buNone/>
              <a:defRPr sz="1600"/>
            </a:lvl2pPr>
            <a:lvl3pPr marL="746768" indent="0" algn="ctr">
              <a:buNone/>
              <a:defRPr sz="1500"/>
            </a:lvl3pPr>
            <a:lvl4pPr marL="1120151" indent="0" algn="ctr">
              <a:buNone/>
              <a:defRPr sz="1300"/>
            </a:lvl4pPr>
            <a:lvl5pPr marL="1493535" indent="0" algn="ctr">
              <a:buNone/>
              <a:defRPr sz="1300"/>
            </a:lvl5pPr>
            <a:lvl6pPr marL="1866919" indent="0" algn="ctr">
              <a:buNone/>
              <a:defRPr sz="1300"/>
            </a:lvl6pPr>
            <a:lvl7pPr marL="2240303" indent="0" algn="ctr">
              <a:buNone/>
              <a:defRPr sz="1300"/>
            </a:lvl7pPr>
            <a:lvl8pPr marL="2613687" indent="0" algn="ctr">
              <a:buNone/>
              <a:defRPr sz="1300"/>
            </a:lvl8pPr>
            <a:lvl9pPr marL="2987070" indent="0" algn="ctr">
              <a:buNone/>
              <a:defRPr sz="13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A444A-360D-4E50-9E88-C955ED4A3410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5BA27-E969-4965-A4EF-2544508600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8491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A444A-360D-4E50-9E88-C955ED4A3410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5BA27-E969-4965-A4EF-2544508600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4094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11030" y="569325"/>
            <a:ext cx="1630397" cy="90621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838" y="569325"/>
            <a:ext cx="4796676" cy="90621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A444A-360D-4E50-9E88-C955ED4A3410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5BA27-E969-4965-A4EF-2544508600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6441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A444A-360D-4E50-9E88-C955ED4A3410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5BA27-E969-4965-A4EF-2544508600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0028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900" y="2665928"/>
            <a:ext cx="6521589" cy="4448156"/>
          </a:xfrm>
        </p:spPr>
        <p:txBody>
          <a:bodyPr anchor="b"/>
          <a:lstStyle>
            <a:lvl1pPr>
              <a:defRPr sz="49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900" y="7156165"/>
            <a:ext cx="6521589" cy="2339181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3733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74676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120151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49353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186691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24030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613687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298707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A444A-360D-4E50-9E88-C955ED4A3410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5BA27-E969-4965-A4EF-2544508600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5240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837" y="2846623"/>
            <a:ext cx="3213537" cy="678486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890" y="2846623"/>
            <a:ext cx="3213537" cy="678486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A444A-360D-4E50-9E88-C955ED4A3410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5BA27-E969-4965-A4EF-2544508600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0389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823" y="569327"/>
            <a:ext cx="6521589" cy="206689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823" y="2621370"/>
            <a:ext cx="3198768" cy="128469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73384" indent="0">
              <a:buNone/>
              <a:defRPr sz="1600" b="1"/>
            </a:lvl2pPr>
            <a:lvl3pPr marL="746768" indent="0">
              <a:buNone/>
              <a:defRPr sz="1500" b="1"/>
            </a:lvl3pPr>
            <a:lvl4pPr marL="1120151" indent="0">
              <a:buNone/>
              <a:defRPr sz="1300" b="1"/>
            </a:lvl4pPr>
            <a:lvl5pPr marL="1493535" indent="0">
              <a:buNone/>
              <a:defRPr sz="1300" b="1"/>
            </a:lvl5pPr>
            <a:lvl6pPr marL="1866919" indent="0">
              <a:buNone/>
              <a:defRPr sz="1300" b="1"/>
            </a:lvl6pPr>
            <a:lvl7pPr marL="2240303" indent="0">
              <a:buNone/>
              <a:defRPr sz="1300" b="1"/>
            </a:lvl7pPr>
            <a:lvl8pPr marL="2613687" indent="0">
              <a:buNone/>
              <a:defRPr sz="1300" b="1"/>
            </a:lvl8pPr>
            <a:lvl9pPr marL="2987070" indent="0">
              <a:buNone/>
              <a:defRPr sz="13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823" y="3906062"/>
            <a:ext cx="3198768" cy="574522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891" y="2621370"/>
            <a:ext cx="3214521" cy="128469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73384" indent="0">
              <a:buNone/>
              <a:defRPr sz="1600" b="1"/>
            </a:lvl2pPr>
            <a:lvl3pPr marL="746768" indent="0">
              <a:buNone/>
              <a:defRPr sz="1500" b="1"/>
            </a:lvl3pPr>
            <a:lvl4pPr marL="1120151" indent="0">
              <a:buNone/>
              <a:defRPr sz="1300" b="1"/>
            </a:lvl4pPr>
            <a:lvl5pPr marL="1493535" indent="0">
              <a:buNone/>
              <a:defRPr sz="1300" b="1"/>
            </a:lvl5pPr>
            <a:lvl6pPr marL="1866919" indent="0">
              <a:buNone/>
              <a:defRPr sz="1300" b="1"/>
            </a:lvl6pPr>
            <a:lvl7pPr marL="2240303" indent="0">
              <a:buNone/>
              <a:defRPr sz="1300" b="1"/>
            </a:lvl7pPr>
            <a:lvl8pPr marL="2613687" indent="0">
              <a:buNone/>
              <a:defRPr sz="1300" b="1"/>
            </a:lvl8pPr>
            <a:lvl9pPr marL="2987070" indent="0">
              <a:buNone/>
              <a:defRPr sz="13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891" y="3906062"/>
            <a:ext cx="3214521" cy="574522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A444A-360D-4E50-9E88-C955ED4A3410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5BA27-E969-4965-A4EF-2544508600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3428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A444A-360D-4E50-9E88-C955ED4A3410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5BA27-E969-4965-A4EF-2544508600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0115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A444A-360D-4E50-9E88-C955ED4A3410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5BA27-E969-4965-A4EF-2544508600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3347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822" y="712893"/>
            <a:ext cx="2438705" cy="2495127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4522" y="1539655"/>
            <a:ext cx="3827890" cy="7599245"/>
          </a:xfrm>
        </p:spPr>
        <p:txBody>
          <a:bodyPr/>
          <a:lstStyle>
            <a:lvl1pPr>
              <a:defRPr sz="2600"/>
            </a:lvl1pPr>
            <a:lvl2pPr>
              <a:defRPr sz="23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822" y="3208020"/>
            <a:ext cx="2438705" cy="5943254"/>
          </a:xfrm>
        </p:spPr>
        <p:txBody>
          <a:bodyPr/>
          <a:lstStyle>
            <a:lvl1pPr marL="0" indent="0">
              <a:buNone/>
              <a:defRPr sz="1300"/>
            </a:lvl1pPr>
            <a:lvl2pPr marL="373384" indent="0">
              <a:buNone/>
              <a:defRPr sz="1100"/>
            </a:lvl2pPr>
            <a:lvl3pPr marL="746768" indent="0">
              <a:buNone/>
              <a:defRPr sz="1000"/>
            </a:lvl3pPr>
            <a:lvl4pPr marL="1120151" indent="0">
              <a:buNone/>
              <a:defRPr sz="800"/>
            </a:lvl4pPr>
            <a:lvl5pPr marL="1493535" indent="0">
              <a:buNone/>
              <a:defRPr sz="800"/>
            </a:lvl5pPr>
            <a:lvl6pPr marL="1866919" indent="0">
              <a:buNone/>
              <a:defRPr sz="800"/>
            </a:lvl6pPr>
            <a:lvl7pPr marL="2240303" indent="0">
              <a:buNone/>
              <a:defRPr sz="800"/>
            </a:lvl7pPr>
            <a:lvl8pPr marL="2613687" indent="0">
              <a:buNone/>
              <a:defRPr sz="800"/>
            </a:lvl8pPr>
            <a:lvl9pPr marL="2987070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A444A-360D-4E50-9E88-C955ED4A3410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5BA27-E969-4965-A4EF-2544508600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3565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822" y="712893"/>
            <a:ext cx="2438705" cy="2495127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4522" y="1539655"/>
            <a:ext cx="3827890" cy="7599245"/>
          </a:xfrm>
        </p:spPr>
        <p:txBody>
          <a:bodyPr anchor="t"/>
          <a:lstStyle>
            <a:lvl1pPr marL="0" indent="0">
              <a:buNone/>
              <a:defRPr sz="2600"/>
            </a:lvl1pPr>
            <a:lvl2pPr marL="373384" indent="0">
              <a:buNone/>
              <a:defRPr sz="2300"/>
            </a:lvl2pPr>
            <a:lvl3pPr marL="746768" indent="0">
              <a:buNone/>
              <a:defRPr sz="2000"/>
            </a:lvl3pPr>
            <a:lvl4pPr marL="1120151" indent="0">
              <a:buNone/>
              <a:defRPr sz="1600"/>
            </a:lvl4pPr>
            <a:lvl5pPr marL="1493535" indent="0">
              <a:buNone/>
              <a:defRPr sz="1600"/>
            </a:lvl5pPr>
            <a:lvl6pPr marL="1866919" indent="0">
              <a:buNone/>
              <a:defRPr sz="1600"/>
            </a:lvl6pPr>
            <a:lvl7pPr marL="2240303" indent="0">
              <a:buNone/>
              <a:defRPr sz="1600"/>
            </a:lvl7pPr>
            <a:lvl8pPr marL="2613687" indent="0">
              <a:buNone/>
              <a:defRPr sz="1600"/>
            </a:lvl8pPr>
            <a:lvl9pPr marL="298707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822" y="3208020"/>
            <a:ext cx="2438705" cy="5943254"/>
          </a:xfrm>
        </p:spPr>
        <p:txBody>
          <a:bodyPr/>
          <a:lstStyle>
            <a:lvl1pPr marL="0" indent="0">
              <a:buNone/>
              <a:defRPr sz="1300"/>
            </a:lvl1pPr>
            <a:lvl2pPr marL="373384" indent="0">
              <a:buNone/>
              <a:defRPr sz="1100"/>
            </a:lvl2pPr>
            <a:lvl3pPr marL="746768" indent="0">
              <a:buNone/>
              <a:defRPr sz="1000"/>
            </a:lvl3pPr>
            <a:lvl4pPr marL="1120151" indent="0">
              <a:buNone/>
              <a:defRPr sz="800"/>
            </a:lvl4pPr>
            <a:lvl5pPr marL="1493535" indent="0">
              <a:buNone/>
              <a:defRPr sz="800"/>
            </a:lvl5pPr>
            <a:lvl6pPr marL="1866919" indent="0">
              <a:buNone/>
              <a:defRPr sz="800"/>
            </a:lvl6pPr>
            <a:lvl7pPr marL="2240303" indent="0">
              <a:buNone/>
              <a:defRPr sz="800"/>
            </a:lvl7pPr>
            <a:lvl8pPr marL="2613687" indent="0">
              <a:buNone/>
              <a:defRPr sz="800"/>
            </a:lvl8pPr>
            <a:lvl9pPr marL="2987070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A444A-360D-4E50-9E88-C955ED4A3410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5BA27-E969-4965-A4EF-2544508600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7494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838" y="569327"/>
            <a:ext cx="6521589" cy="2066896"/>
          </a:xfrm>
          <a:prstGeom prst="rect">
            <a:avLst/>
          </a:prstGeom>
        </p:spPr>
        <p:txBody>
          <a:bodyPr vert="horz" lIns="99569" tIns="49785" rIns="99569" bIns="49785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838" y="2846623"/>
            <a:ext cx="6521589" cy="6784864"/>
          </a:xfrm>
          <a:prstGeom prst="rect">
            <a:avLst/>
          </a:prstGeom>
        </p:spPr>
        <p:txBody>
          <a:bodyPr vert="horz" lIns="99569" tIns="49785" rIns="99569" bIns="49785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837" y="9911201"/>
            <a:ext cx="1701284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8A444A-360D-4E50-9E88-C955ED4A3410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670" y="9911201"/>
            <a:ext cx="2551926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40143" y="9911201"/>
            <a:ext cx="1701284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45BA27-E969-4965-A4EF-2544508600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5548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46768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6692" indent="-186692" algn="l" defTabSz="746768" rtl="0" eaLnBrk="1" latinLnBrk="0" hangingPunct="1">
        <a:lnSpc>
          <a:spcPct val="90000"/>
        </a:lnSpc>
        <a:spcBef>
          <a:spcPts val="817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60076" indent="-186692" algn="l" defTabSz="746768" rtl="0" eaLnBrk="1" latinLnBrk="0" hangingPunct="1">
        <a:lnSpc>
          <a:spcPct val="90000"/>
        </a:lnSpc>
        <a:spcBef>
          <a:spcPts val="408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33460" indent="-186692" algn="l" defTabSz="746768" rtl="0" eaLnBrk="1" latinLnBrk="0" hangingPunct="1">
        <a:lnSpc>
          <a:spcPct val="90000"/>
        </a:lnSpc>
        <a:spcBef>
          <a:spcPts val="408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306843" indent="-186692" algn="l" defTabSz="746768" rtl="0" eaLnBrk="1" latinLnBrk="0" hangingPunct="1">
        <a:lnSpc>
          <a:spcPct val="90000"/>
        </a:lnSpc>
        <a:spcBef>
          <a:spcPts val="408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680227" indent="-186692" algn="l" defTabSz="746768" rtl="0" eaLnBrk="1" latinLnBrk="0" hangingPunct="1">
        <a:lnSpc>
          <a:spcPct val="90000"/>
        </a:lnSpc>
        <a:spcBef>
          <a:spcPts val="408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053611" indent="-186692" algn="l" defTabSz="746768" rtl="0" eaLnBrk="1" latinLnBrk="0" hangingPunct="1">
        <a:lnSpc>
          <a:spcPct val="90000"/>
        </a:lnSpc>
        <a:spcBef>
          <a:spcPts val="408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426995" indent="-186692" algn="l" defTabSz="746768" rtl="0" eaLnBrk="1" latinLnBrk="0" hangingPunct="1">
        <a:lnSpc>
          <a:spcPct val="90000"/>
        </a:lnSpc>
        <a:spcBef>
          <a:spcPts val="408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800379" indent="-186692" algn="l" defTabSz="746768" rtl="0" eaLnBrk="1" latinLnBrk="0" hangingPunct="1">
        <a:lnSpc>
          <a:spcPct val="90000"/>
        </a:lnSpc>
        <a:spcBef>
          <a:spcPts val="408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173762" indent="-186692" algn="l" defTabSz="746768" rtl="0" eaLnBrk="1" latinLnBrk="0" hangingPunct="1">
        <a:lnSpc>
          <a:spcPct val="90000"/>
        </a:lnSpc>
        <a:spcBef>
          <a:spcPts val="408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46768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73384" algn="l" defTabSz="746768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46768" algn="l" defTabSz="746768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20151" algn="l" defTabSz="746768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493535" algn="l" defTabSz="746768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66919" algn="l" defTabSz="746768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40303" algn="l" defTabSz="746768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13687" algn="l" defTabSz="746768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87070" algn="l" defTabSz="746768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Госуслуги получили новый бренд | Digital Russi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80276" y="897388"/>
            <a:ext cx="1368000" cy="1368000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369581" y="1376494"/>
            <a:ext cx="4300878" cy="691447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r>
              <a:rPr lang="ru-RU" sz="2400" b="1" dirty="0" smtClean="0">
                <a:solidFill>
                  <a:srgbClr val="FF1901"/>
                </a:solidFill>
                <a:latin typeface="Arial Black" pitchFamily="34" charset="0"/>
                <a:cs typeface="Arial" pitchFamily="34" charset="0"/>
              </a:rPr>
              <a:t>ЗАРЕГИСТРИРОВАТЬСЯ НА</a:t>
            </a:r>
            <a:endParaRPr lang="ru-RU" sz="2400" b="1" dirty="0">
              <a:solidFill>
                <a:srgbClr val="FF1901"/>
              </a:solidFill>
              <a:latin typeface="Arial Black" pitchFamily="34" charset="0"/>
              <a:cs typeface="Arial" pitchFamily="34" charset="0"/>
            </a:endParaRPr>
          </a:p>
        </p:txBody>
      </p:sp>
      <p:pic>
        <p:nvPicPr>
          <p:cNvPr id="1032" name="Picture 8" descr="Free Click Icon, Symbol. Download in PNG, SVG format.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5177736" y="1088207"/>
            <a:ext cx="1021935" cy="1021935"/>
          </a:xfrm>
          <a:prstGeom prst="rect">
            <a:avLst/>
          </a:prstGeom>
          <a:noFill/>
        </p:spPr>
      </p:pic>
      <p:sp>
        <p:nvSpPr>
          <p:cNvPr id="13" name="Скругленный прямоугольник 12"/>
          <p:cNvSpPr/>
          <p:nvPr/>
        </p:nvSpPr>
        <p:spPr>
          <a:xfrm>
            <a:off x="351686" y="3031341"/>
            <a:ext cx="2196000" cy="1807935"/>
          </a:xfrm>
          <a:prstGeom prst="roundRect">
            <a:avLst>
              <a:gd name="adj" fmla="val 8352"/>
            </a:avLst>
          </a:prstGeom>
          <a:gradFill rotWithShape="1">
            <a:gsLst>
              <a:gs pos="0">
                <a:schemeClr val="bg1"/>
              </a:gs>
              <a:gs pos="100000">
                <a:srgbClr val="E4E4E4">
                  <a:alpha val="80000"/>
                </a:srgbClr>
              </a:gs>
            </a:gsLst>
            <a:lin ang="5400000" scaled="0"/>
          </a:gradFill>
          <a:ln w="9525" algn="ctr">
            <a:solidFill>
              <a:srgbClr val="B2B2B2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36000" tIns="72000" rIns="36000" bIns="72000" anchor="ctr"/>
          <a:lstStyle/>
          <a:p>
            <a:pPr algn="ctr">
              <a:lnSpc>
                <a:spcPct val="130000"/>
              </a:lnSpc>
            </a:pPr>
            <a:r>
              <a:rPr lang="ru-RU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Поисковые </a:t>
            </a:r>
            <a:endParaRPr lang="en-US" sz="1500" b="1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algn="ctr">
              <a:lnSpc>
                <a:spcPct val="130000"/>
              </a:lnSpc>
            </a:pPr>
            <a:r>
              <a:rPr lang="ru-RU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системы </a:t>
            </a:r>
            <a:endParaRPr lang="en-US" sz="1500" b="1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algn="ctr">
              <a:lnSpc>
                <a:spcPct val="130000"/>
              </a:lnSpc>
            </a:pPr>
            <a:r>
              <a:rPr lang="ru-RU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Интернет </a:t>
            </a:r>
            <a:endParaRPr lang="en-US" sz="1500" b="1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algn="ctr">
              <a:lnSpc>
                <a:spcPct val="130000"/>
              </a:lnSpc>
            </a:pPr>
            <a:r>
              <a:rPr lang="ru-RU" sz="15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Google</a:t>
            </a:r>
            <a:r>
              <a:rPr lang="ru-RU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lang="ru-RU" sz="15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Яндекс</a:t>
            </a:r>
            <a:r>
              <a:rPr lang="en-US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и</a:t>
            </a:r>
            <a:r>
              <a:rPr lang="en-US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др.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672202" y="3025423"/>
            <a:ext cx="2196000" cy="1807935"/>
          </a:xfrm>
          <a:prstGeom prst="roundRect">
            <a:avLst>
              <a:gd name="adj" fmla="val 8352"/>
            </a:avLst>
          </a:prstGeom>
          <a:gradFill rotWithShape="1">
            <a:gsLst>
              <a:gs pos="0">
                <a:schemeClr val="bg1"/>
              </a:gs>
              <a:gs pos="100000">
                <a:srgbClr val="E4E4E4">
                  <a:alpha val="80000"/>
                </a:srgbClr>
              </a:gs>
            </a:gsLst>
            <a:lin ang="5400000" scaled="0"/>
          </a:gradFill>
          <a:ln w="9525" algn="ctr">
            <a:solidFill>
              <a:srgbClr val="B2B2B2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36000" tIns="72000" rIns="36000" bIns="72000" anchor="ctr"/>
          <a:lstStyle/>
          <a:p>
            <a:pPr algn="ctr">
              <a:lnSpc>
                <a:spcPct val="130000"/>
              </a:lnSpc>
            </a:pPr>
            <a:r>
              <a:rPr lang="ru-RU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Мобильное приложение «</a:t>
            </a:r>
            <a:r>
              <a:rPr lang="ru-RU" sz="15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Госуслуги.Жалобы</a:t>
            </a:r>
            <a:r>
              <a:rPr lang="ru-RU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» </a:t>
            </a:r>
            <a:r>
              <a:rPr lang="ru-RU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скачать на телефон, планшет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003403" y="3026649"/>
            <a:ext cx="2196000" cy="1807935"/>
          </a:xfrm>
          <a:prstGeom prst="roundRect">
            <a:avLst>
              <a:gd name="adj" fmla="val 8352"/>
            </a:avLst>
          </a:prstGeom>
          <a:gradFill rotWithShape="1">
            <a:gsLst>
              <a:gs pos="0">
                <a:schemeClr val="bg1"/>
              </a:gs>
              <a:gs pos="100000">
                <a:srgbClr val="E4E4E4">
                  <a:alpha val="80000"/>
                </a:srgbClr>
              </a:gs>
            </a:gsLst>
            <a:lin ang="5400000" scaled="0"/>
          </a:gradFill>
          <a:ln w="9525" algn="ctr">
            <a:solidFill>
              <a:srgbClr val="B2B2B2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36000" tIns="72000" rIns="36000" bIns="72000" anchor="ctr"/>
          <a:lstStyle/>
          <a:p>
            <a:pPr algn="ctr">
              <a:lnSpc>
                <a:spcPct val="130000"/>
              </a:lnSpc>
            </a:pPr>
            <a:r>
              <a:rPr lang="ru-RU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Сайт министерства социального развития или учреждения социального обслуживания</a:t>
            </a:r>
          </a:p>
        </p:txBody>
      </p:sp>
      <p:pic>
        <p:nvPicPr>
          <p:cNvPr id="1042" name="Picture 18" descr="http://cdn.onlinewebfonts.com/svg/img_483862.pn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3387097" y="2229722"/>
            <a:ext cx="753067" cy="900000"/>
          </a:xfrm>
          <a:prstGeom prst="rect">
            <a:avLst/>
          </a:prstGeom>
          <a:noFill/>
        </p:spPr>
      </p:pic>
      <p:pic>
        <p:nvPicPr>
          <p:cNvPr id="1034" name="Picture 10" descr="Web Search Icons - Download Free Vector Icons | Noun Project"/>
          <p:cNvPicPr>
            <a:picLocks noChangeAspect="1" noChangeArrowheads="1"/>
          </p:cNvPicPr>
          <p:nvPr/>
        </p:nvPicPr>
        <p:blipFill>
          <a:blip r:embed="rId5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886267" y="2223562"/>
            <a:ext cx="1116000" cy="1116000"/>
          </a:xfrm>
          <a:prstGeom prst="rect">
            <a:avLst/>
          </a:prstGeom>
          <a:noFill/>
        </p:spPr>
      </p:pic>
      <p:sp>
        <p:nvSpPr>
          <p:cNvPr id="24" name="Скругленный прямоугольник 23"/>
          <p:cNvSpPr/>
          <p:nvPr/>
        </p:nvSpPr>
        <p:spPr>
          <a:xfrm>
            <a:off x="419679" y="4956266"/>
            <a:ext cx="6740775" cy="540000"/>
          </a:xfrm>
          <a:prstGeom prst="roundRect">
            <a:avLst>
              <a:gd name="adj" fmla="val 22297"/>
            </a:avLst>
          </a:prstGeom>
          <a:gradFill rotWithShape="1">
            <a:gsLst>
              <a:gs pos="0">
                <a:schemeClr val="bg1"/>
              </a:gs>
              <a:gs pos="100000">
                <a:srgbClr val="E4E4E4">
                  <a:alpha val="80000"/>
                </a:srgbClr>
              </a:gs>
            </a:gsLst>
            <a:lin ang="5400000" scaled="0"/>
          </a:gradFill>
          <a:ln w="9525" algn="ctr">
            <a:solidFill>
              <a:srgbClr val="B2B2B2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72000" tIns="72000" rIns="72000" bIns="72000" anchor="ctr"/>
          <a:lstStyle/>
          <a:p>
            <a:pPr marL="342900" indent="-342900">
              <a:lnSpc>
                <a:spcPct val="130000"/>
              </a:lnSpc>
            </a:pPr>
            <a:r>
              <a:rPr lang="ru-RU" sz="15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1. ВЫБРАТЬ БАННЕР                                            </a:t>
            </a:r>
          </a:p>
          <a:p>
            <a:pPr marL="271463" indent="-76200">
              <a:lnSpc>
                <a:spcPct val="130000"/>
              </a:lnSpc>
            </a:pPr>
            <a:r>
              <a:rPr lang="ru-RU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НАЧАТЬ</a:t>
            </a:r>
          </a:p>
        </p:txBody>
      </p:sp>
      <p:pic>
        <p:nvPicPr>
          <p:cNvPr id="1045" name="Picture 21" descr="V:\MSR\MSRдщпщ 202012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608149" y="2209494"/>
            <a:ext cx="972000" cy="972000"/>
          </a:xfrm>
          <a:prstGeom prst="rect">
            <a:avLst/>
          </a:prstGeom>
          <a:noFill/>
        </p:spPr>
      </p:pic>
      <p:pic>
        <p:nvPicPr>
          <p:cNvPr id="26" name="Рисунок 25"/>
          <p:cNvPicPr/>
          <p:nvPr/>
        </p:nvPicPr>
        <p:blipFill rotWithShape="1"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colorTemperature colorTemp="47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2220" t="7212" r="60600" b="66187"/>
          <a:stretch/>
        </p:blipFill>
        <p:spPr bwMode="auto">
          <a:xfrm>
            <a:off x="2674627" y="5037195"/>
            <a:ext cx="2122461" cy="378856"/>
          </a:xfrm>
          <a:prstGeom prst="round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7" name="Скругленный прямоугольник 26"/>
          <p:cNvSpPr/>
          <p:nvPr/>
        </p:nvSpPr>
        <p:spPr>
          <a:xfrm>
            <a:off x="411037" y="5657309"/>
            <a:ext cx="6740775" cy="540000"/>
          </a:xfrm>
          <a:prstGeom prst="roundRect">
            <a:avLst>
              <a:gd name="adj" fmla="val 18811"/>
            </a:avLst>
          </a:prstGeom>
          <a:gradFill rotWithShape="1">
            <a:gsLst>
              <a:gs pos="0">
                <a:schemeClr val="bg1"/>
              </a:gs>
              <a:gs pos="100000">
                <a:srgbClr val="E4E4E4">
                  <a:alpha val="80000"/>
                </a:srgbClr>
              </a:gs>
            </a:gsLst>
            <a:lin ang="5400000" scaled="0"/>
          </a:gradFill>
          <a:ln w="9525" algn="ctr">
            <a:solidFill>
              <a:srgbClr val="B2B2B2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72000" tIns="72000" rIns="72000" bIns="72000" anchor="ctr"/>
          <a:lstStyle/>
          <a:p>
            <a:pPr>
              <a:lnSpc>
                <a:spcPct val="130000"/>
              </a:lnSpc>
            </a:pPr>
            <a:r>
              <a:rPr lang="ru-RU" sz="15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2. НАПИСАТЬ ТЕКСТ СООБЩЕНИЯ  </a:t>
            </a:r>
          </a:p>
          <a:p>
            <a:pPr marL="182563">
              <a:lnSpc>
                <a:spcPct val="130000"/>
              </a:lnSpc>
            </a:pPr>
            <a:r>
              <a:rPr lang="ru-RU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ПРОДОЛЖИТЬ</a:t>
            </a: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419679" y="6374762"/>
            <a:ext cx="6740775" cy="936000"/>
          </a:xfrm>
          <a:prstGeom prst="roundRect">
            <a:avLst>
              <a:gd name="adj" fmla="val 8352"/>
            </a:avLst>
          </a:prstGeom>
          <a:gradFill rotWithShape="1">
            <a:gsLst>
              <a:gs pos="0">
                <a:schemeClr val="bg1"/>
              </a:gs>
              <a:gs pos="100000">
                <a:srgbClr val="E4E4E4">
                  <a:alpha val="80000"/>
                </a:srgbClr>
              </a:gs>
            </a:gsLst>
            <a:lin ang="5400000" scaled="0"/>
          </a:gradFill>
          <a:ln w="9525" algn="ctr">
            <a:solidFill>
              <a:srgbClr val="B2B2B2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72000" tIns="72000" rIns="72000" bIns="72000" anchor="ctr"/>
          <a:lstStyle/>
          <a:p>
            <a:pPr>
              <a:lnSpc>
                <a:spcPct val="130000"/>
              </a:lnSpc>
            </a:pPr>
            <a:r>
              <a:rPr lang="ru-RU" sz="15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3. ВЫБРАТЬ ИЗ ВЫПАДАЮЩЕГО СПИСКА АДРЕСАТ: </a:t>
            </a:r>
          </a:p>
          <a:p>
            <a:pPr marL="182563">
              <a:lnSpc>
                <a:spcPct val="130000"/>
              </a:lnSpc>
            </a:pPr>
            <a:r>
              <a:rPr lang="ru-RU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МИНИСТЕРСТВО СОЦИАЛЬНОГО РАЗВИТИЯ </a:t>
            </a:r>
          </a:p>
          <a:p>
            <a:pPr marL="182563">
              <a:lnSpc>
                <a:spcPct val="130000"/>
              </a:lnSpc>
            </a:pPr>
            <a:r>
              <a:rPr lang="ru-RU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ОРЕНБУРГСКОЙ ОБЛАСТИ</a:t>
            </a: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411037" y="7483777"/>
            <a:ext cx="6740775" cy="900000"/>
          </a:xfrm>
          <a:prstGeom prst="roundRect">
            <a:avLst>
              <a:gd name="adj" fmla="val 8352"/>
            </a:avLst>
          </a:prstGeom>
          <a:gradFill rotWithShape="1">
            <a:gsLst>
              <a:gs pos="0">
                <a:schemeClr val="bg1"/>
              </a:gs>
              <a:gs pos="100000">
                <a:srgbClr val="E4E4E4">
                  <a:alpha val="80000"/>
                </a:srgbClr>
              </a:gs>
            </a:gsLst>
            <a:lin ang="5400000" scaled="0"/>
          </a:gradFill>
          <a:ln w="9525" algn="ctr">
            <a:solidFill>
              <a:srgbClr val="B2B2B2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72000" tIns="72000" rIns="72000" bIns="72000" anchor="ctr"/>
          <a:lstStyle/>
          <a:p>
            <a:pPr>
              <a:lnSpc>
                <a:spcPct val="130000"/>
              </a:lnSpc>
            </a:pPr>
            <a:r>
              <a:rPr lang="ru-RU" sz="15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4. ВЫБРАТЬ КАТЕГОРИЮ: </a:t>
            </a:r>
          </a:p>
          <a:p>
            <a:pPr marL="182563">
              <a:lnSpc>
                <a:spcPct val="130000"/>
              </a:lnSpc>
              <a:tabLst>
                <a:tab pos="84138" algn="l"/>
              </a:tabLst>
            </a:pPr>
            <a:r>
              <a:rPr lang="ru-RU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СОЦИАЛЬНОЕ ОБСЛУЖИВАНИЕ И ЗАЩИТА </a:t>
            </a:r>
          </a:p>
          <a:p>
            <a:pPr marL="182563">
              <a:lnSpc>
                <a:spcPct val="130000"/>
              </a:lnSpc>
              <a:tabLst>
                <a:tab pos="84138" algn="l"/>
              </a:tabLst>
            </a:pPr>
            <a:r>
              <a:rPr lang="ru-RU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ИНОЕ</a:t>
            </a: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419679" y="8513072"/>
            <a:ext cx="6740775" cy="540000"/>
          </a:xfrm>
          <a:prstGeom prst="roundRect">
            <a:avLst>
              <a:gd name="adj" fmla="val 8352"/>
            </a:avLst>
          </a:prstGeom>
          <a:gradFill rotWithShape="1">
            <a:gsLst>
              <a:gs pos="0">
                <a:schemeClr val="bg1"/>
              </a:gs>
              <a:gs pos="100000">
                <a:srgbClr val="E4E4E4">
                  <a:alpha val="80000"/>
                </a:srgbClr>
              </a:gs>
            </a:gsLst>
            <a:lin ang="5400000" scaled="0"/>
          </a:gradFill>
          <a:ln w="9525" algn="ctr">
            <a:solidFill>
              <a:srgbClr val="B2B2B2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72000" tIns="72000" rIns="72000" bIns="72000" anchor="ctr"/>
          <a:lstStyle/>
          <a:p>
            <a:pPr>
              <a:lnSpc>
                <a:spcPct val="130000"/>
              </a:lnSpc>
            </a:pPr>
            <a:r>
              <a:rPr lang="ru-RU" sz="15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5. ВЫБРАТЬ ПОДКАТЕГОРИЮ:	</a:t>
            </a:r>
            <a:r>
              <a:rPr lang="ru-RU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	</a:t>
            </a:r>
            <a:r>
              <a:rPr lang="ru-RU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 </a:t>
            </a:r>
          </a:p>
          <a:p>
            <a:pPr marL="182563">
              <a:lnSpc>
                <a:spcPct val="130000"/>
              </a:lnSpc>
            </a:pPr>
            <a:r>
              <a:rPr lang="ru-RU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ПРОДОЛЖИТЬ</a:t>
            </a: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411037" y="9171911"/>
            <a:ext cx="6740775" cy="540000"/>
          </a:xfrm>
          <a:prstGeom prst="roundRect">
            <a:avLst>
              <a:gd name="adj" fmla="val 8352"/>
            </a:avLst>
          </a:prstGeom>
          <a:gradFill rotWithShape="1">
            <a:gsLst>
              <a:gs pos="0">
                <a:schemeClr val="bg1"/>
              </a:gs>
              <a:gs pos="100000">
                <a:srgbClr val="E4E4E4">
                  <a:alpha val="80000"/>
                </a:srgbClr>
              </a:gs>
            </a:gsLst>
            <a:lin ang="5400000" scaled="0"/>
          </a:gradFill>
          <a:ln w="9525" algn="ctr">
            <a:solidFill>
              <a:srgbClr val="B2B2B2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72000" tIns="72000" rIns="72000" bIns="72000" anchor="ctr"/>
          <a:lstStyle/>
          <a:p>
            <a:pPr marL="182563" indent="-182563">
              <a:lnSpc>
                <a:spcPct val="130000"/>
              </a:lnSpc>
            </a:pPr>
            <a:r>
              <a:rPr lang="ru-RU" sz="15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6. СОГЛАСИТЬСЯ С ПРАВИЛАМИ ПОДАЧИ СООБЩЕНИЯ</a:t>
            </a:r>
            <a:r>
              <a:rPr lang="ru-RU" sz="15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ПРОДОЛЖИТЬ</a:t>
            </a:r>
            <a:endParaRPr lang="ru-RU" sz="1500" b="1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253191"/>
            <a:ext cx="7561263" cy="642924"/>
          </a:xfrm>
          <a:prstGeom prst="rect">
            <a:avLst/>
          </a:prstGeom>
          <a:solidFill>
            <a:srgbClr val="0460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КАК ОБРАТИТЬСЯ </a:t>
            </a:r>
            <a:endParaRPr lang="en-US" b="1" dirty="0" smtClean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algn="ctr"/>
            <a:r>
              <a:rPr lang="ru-R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ЗА СОЦИАЛЬНОЙ ПОМОЩЬЮ ЧЕРЕЗ ИНТЕРНЕТ?</a:t>
            </a:r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0" y="9889587"/>
            <a:ext cx="7561263" cy="604911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Портал доступен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круглосуточно</a:t>
            </a:r>
          </a:p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Можно обратиться,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не выходя из дома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378</TotalTime>
  <Words>99</Words>
  <Application>Microsoft Office PowerPoint</Application>
  <PresentationFormat>Произвольный</PresentationFormat>
  <Paragraphs>24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Arial Black</vt:lpstr>
      <vt:lpstr>Calibri</vt:lpstr>
      <vt:lpstr>Calibri Light</vt:lpstr>
      <vt:lpstr>Times New Roman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 ОБРАТИТЬСЯ ЗА СОЦИАЛЬНОЙ ПОМОЩЬЮ ЧЕРЕЗ ИНТЕРНЕТ</dc:title>
  <dc:creator>Руль Татьяна Владимировна</dc:creator>
  <cp:lastModifiedBy>Руль Татьяна Владимировна</cp:lastModifiedBy>
  <cp:revision>31</cp:revision>
  <cp:lastPrinted>2021-04-01T12:11:40Z</cp:lastPrinted>
  <dcterms:created xsi:type="dcterms:W3CDTF">2021-04-01T06:44:37Z</dcterms:created>
  <dcterms:modified xsi:type="dcterms:W3CDTF">2021-04-06T13:18:50Z</dcterms:modified>
</cp:coreProperties>
</file>