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61263" cy="10693400"/>
  <p:notesSz cx="6797675" cy="9926638"/>
  <p:defaultTextStyle>
    <a:defPPr>
      <a:defRPr lang="en-US"/>
    </a:defPPr>
    <a:lvl1pPr marL="0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4978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901"/>
    <a:srgbClr val="FF3300"/>
    <a:srgbClr val="860000"/>
    <a:srgbClr val="1EAE63"/>
    <a:srgbClr val="FF9933"/>
    <a:srgbClr val="2C229B"/>
    <a:srgbClr val="D5208E"/>
    <a:srgbClr val="D89D2B"/>
    <a:srgbClr val="E52784"/>
    <a:srgbClr val="28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82" y="78"/>
      </p:cViewPr>
      <p:guideLst>
        <p:guide orient="horz" pos="176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4CE03-56FC-4058-8AC0-55373CEDBD2F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573B5-3872-4D21-979B-A9F157CC35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322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DEF03-6F95-4444-82DA-2CCFE0B9599E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DAFF5-4831-4C53-8620-3BB40FD02B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94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93330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86660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79991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73321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66651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59981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53313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46643" algn="l" defTabSz="5866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50055"/>
            <a:ext cx="6427074" cy="3722888"/>
          </a:xfrm>
        </p:spPr>
        <p:txBody>
          <a:bodyPr anchor="b"/>
          <a:lstStyle>
            <a:lvl1pPr algn="ctr">
              <a:defRPr sz="49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2000"/>
            </a:lvl1pPr>
            <a:lvl2pPr marL="373384" indent="0" algn="ctr">
              <a:buNone/>
              <a:defRPr sz="1600"/>
            </a:lvl2pPr>
            <a:lvl3pPr marL="746768" indent="0" algn="ctr">
              <a:buNone/>
              <a:defRPr sz="1500"/>
            </a:lvl3pPr>
            <a:lvl4pPr marL="1120151" indent="0" algn="ctr">
              <a:buNone/>
              <a:defRPr sz="1300"/>
            </a:lvl4pPr>
            <a:lvl5pPr marL="1493535" indent="0" algn="ctr">
              <a:buNone/>
              <a:defRPr sz="1300"/>
            </a:lvl5pPr>
            <a:lvl6pPr marL="1866919" indent="0" algn="ctr">
              <a:buNone/>
              <a:defRPr sz="1300"/>
            </a:lvl6pPr>
            <a:lvl7pPr marL="2240303" indent="0" algn="ctr">
              <a:buNone/>
              <a:defRPr sz="1300"/>
            </a:lvl7pPr>
            <a:lvl8pPr marL="2613687" indent="0" algn="ctr">
              <a:buNone/>
              <a:defRPr sz="1300"/>
            </a:lvl8pPr>
            <a:lvl9pPr marL="2987070" indent="0" algn="ctr">
              <a:buNone/>
              <a:defRPr sz="13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49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9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30" y="569325"/>
            <a:ext cx="1630397" cy="9062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8" y="569325"/>
            <a:ext cx="4796676" cy="9062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44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028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00" y="2665928"/>
            <a:ext cx="6521589" cy="4448156"/>
          </a:xfrm>
        </p:spPr>
        <p:txBody>
          <a:bodyPr anchor="b"/>
          <a:lstStyle>
            <a:lvl1pPr>
              <a:defRPr sz="49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00" y="7156165"/>
            <a:ext cx="6521589" cy="2339181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733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46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201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935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669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403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136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8707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4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90" y="2846623"/>
            <a:ext cx="3213537" cy="678486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38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3" y="569327"/>
            <a:ext cx="6521589" cy="20668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1370"/>
            <a:ext cx="3198768" cy="128469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3384" indent="0">
              <a:buNone/>
              <a:defRPr sz="1600" b="1"/>
            </a:lvl2pPr>
            <a:lvl3pPr marL="746768" indent="0">
              <a:buNone/>
              <a:defRPr sz="1500" b="1"/>
            </a:lvl3pPr>
            <a:lvl4pPr marL="1120151" indent="0">
              <a:buNone/>
              <a:defRPr sz="1300" b="1"/>
            </a:lvl4pPr>
            <a:lvl5pPr marL="1493535" indent="0">
              <a:buNone/>
              <a:defRPr sz="1300" b="1"/>
            </a:lvl5pPr>
            <a:lvl6pPr marL="1866919" indent="0">
              <a:buNone/>
              <a:defRPr sz="1300" b="1"/>
            </a:lvl6pPr>
            <a:lvl7pPr marL="2240303" indent="0">
              <a:buNone/>
              <a:defRPr sz="1300" b="1"/>
            </a:lvl7pPr>
            <a:lvl8pPr marL="2613687" indent="0">
              <a:buNone/>
              <a:defRPr sz="1300" b="1"/>
            </a:lvl8pPr>
            <a:lvl9pPr marL="298707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6062"/>
            <a:ext cx="3198768" cy="574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1" y="2621370"/>
            <a:ext cx="3214521" cy="128469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3384" indent="0">
              <a:buNone/>
              <a:defRPr sz="1600" b="1"/>
            </a:lvl2pPr>
            <a:lvl3pPr marL="746768" indent="0">
              <a:buNone/>
              <a:defRPr sz="1500" b="1"/>
            </a:lvl3pPr>
            <a:lvl4pPr marL="1120151" indent="0">
              <a:buNone/>
              <a:defRPr sz="1300" b="1"/>
            </a:lvl4pPr>
            <a:lvl5pPr marL="1493535" indent="0">
              <a:buNone/>
              <a:defRPr sz="1300" b="1"/>
            </a:lvl5pPr>
            <a:lvl6pPr marL="1866919" indent="0">
              <a:buNone/>
              <a:defRPr sz="1300" b="1"/>
            </a:lvl6pPr>
            <a:lvl7pPr marL="2240303" indent="0">
              <a:buNone/>
              <a:defRPr sz="1300" b="1"/>
            </a:lvl7pPr>
            <a:lvl8pPr marL="2613687" indent="0">
              <a:buNone/>
              <a:defRPr sz="1300" b="1"/>
            </a:lvl8pPr>
            <a:lvl9pPr marL="298707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1" y="3906062"/>
            <a:ext cx="3214521" cy="574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4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1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34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5" cy="2495127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655"/>
            <a:ext cx="3827890" cy="7599245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5" cy="5943254"/>
          </a:xfrm>
        </p:spPr>
        <p:txBody>
          <a:bodyPr/>
          <a:lstStyle>
            <a:lvl1pPr marL="0" indent="0">
              <a:buNone/>
              <a:defRPr sz="1300"/>
            </a:lvl1pPr>
            <a:lvl2pPr marL="373384" indent="0">
              <a:buNone/>
              <a:defRPr sz="1100"/>
            </a:lvl2pPr>
            <a:lvl3pPr marL="746768" indent="0">
              <a:buNone/>
              <a:defRPr sz="1000"/>
            </a:lvl3pPr>
            <a:lvl4pPr marL="1120151" indent="0">
              <a:buNone/>
              <a:defRPr sz="800"/>
            </a:lvl4pPr>
            <a:lvl5pPr marL="1493535" indent="0">
              <a:buNone/>
              <a:defRPr sz="800"/>
            </a:lvl5pPr>
            <a:lvl6pPr marL="1866919" indent="0">
              <a:buNone/>
              <a:defRPr sz="800"/>
            </a:lvl6pPr>
            <a:lvl7pPr marL="2240303" indent="0">
              <a:buNone/>
              <a:defRPr sz="800"/>
            </a:lvl7pPr>
            <a:lvl8pPr marL="2613687" indent="0">
              <a:buNone/>
              <a:defRPr sz="800"/>
            </a:lvl8pPr>
            <a:lvl9pPr marL="298707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56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5" cy="2495127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655"/>
            <a:ext cx="3827890" cy="7599245"/>
          </a:xfrm>
        </p:spPr>
        <p:txBody>
          <a:bodyPr anchor="t"/>
          <a:lstStyle>
            <a:lvl1pPr marL="0" indent="0">
              <a:buNone/>
              <a:defRPr sz="2600"/>
            </a:lvl1pPr>
            <a:lvl2pPr marL="373384" indent="0">
              <a:buNone/>
              <a:defRPr sz="2300"/>
            </a:lvl2pPr>
            <a:lvl3pPr marL="746768" indent="0">
              <a:buNone/>
              <a:defRPr sz="2000"/>
            </a:lvl3pPr>
            <a:lvl4pPr marL="1120151" indent="0">
              <a:buNone/>
              <a:defRPr sz="1600"/>
            </a:lvl4pPr>
            <a:lvl5pPr marL="1493535" indent="0">
              <a:buNone/>
              <a:defRPr sz="1600"/>
            </a:lvl5pPr>
            <a:lvl6pPr marL="1866919" indent="0">
              <a:buNone/>
              <a:defRPr sz="1600"/>
            </a:lvl6pPr>
            <a:lvl7pPr marL="2240303" indent="0">
              <a:buNone/>
              <a:defRPr sz="1600"/>
            </a:lvl7pPr>
            <a:lvl8pPr marL="2613687" indent="0">
              <a:buNone/>
              <a:defRPr sz="1600"/>
            </a:lvl8pPr>
            <a:lvl9pPr marL="298707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5" cy="5943254"/>
          </a:xfrm>
        </p:spPr>
        <p:txBody>
          <a:bodyPr/>
          <a:lstStyle>
            <a:lvl1pPr marL="0" indent="0">
              <a:buNone/>
              <a:defRPr sz="1300"/>
            </a:lvl1pPr>
            <a:lvl2pPr marL="373384" indent="0">
              <a:buNone/>
              <a:defRPr sz="1100"/>
            </a:lvl2pPr>
            <a:lvl3pPr marL="746768" indent="0">
              <a:buNone/>
              <a:defRPr sz="1000"/>
            </a:lvl3pPr>
            <a:lvl4pPr marL="1120151" indent="0">
              <a:buNone/>
              <a:defRPr sz="800"/>
            </a:lvl4pPr>
            <a:lvl5pPr marL="1493535" indent="0">
              <a:buNone/>
              <a:defRPr sz="800"/>
            </a:lvl5pPr>
            <a:lvl6pPr marL="1866919" indent="0">
              <a:buNone/>
              <a:defRPr sz="800"/>
            </a:lvl6pPr>
            <a:lvl7pPr marL="2240303" indent="0">
              <a:buNone/>
              <a:defRPr sz="800"/>
            </a:lvl7pPr>
            <a:lvl8pPr marL="2613687" indent="0">
              <a:buNone/>
              <a:defRPr sz="800"/>
            </a:lvl8pPr>
            <a:lvl9pPr marL="298707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49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8" y="569327"/>
            <a:ext cx="6521589" cy="2066896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8" y="2846623"/>
            <a:ext cx="6521589" cy="678486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11201"/>
            <a:ext cx="1701284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A444A-360D-4E50-9E88-C955ED4A341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70" y="9911201"/>
            <a:ext cx="2551926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3" y="9911201"/>
            <a:ext cx="1701284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BA27-E969-4965-A4EF-254450860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54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46768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692" indent="-186692" algn="l" defTabSz="746768" rtl="0" eaLnBrk="1" latinLnBrk="0" hangingPunct="1">
        <a:lnSpc>
          <a:spcPct val="90000"/>
        </a:lnSpc>
        <a:spcBef>
          <a:spcPts val="817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0076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33460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06843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680227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53611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26995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379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73762" indent="-186692" algn="l" defTabSz="746768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3384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6768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51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3535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66919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40303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13687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87070" algn="l" defTabSz="74676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Госуслуги получили новый бренд | Digital Russ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0276" y="897388"/>
            <a:ext cx="1368000" cy="136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69581" y="1376494"/>
            <a:ext cx="4300878" cy="69144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ru-RU" sz="2400" b="1" dirty="0" smtClean="0">
                <a:solidFill>
                  <a:srgbClr val="FF1901"/>
                </a:solidFill>
                <a:latin typeface="Arial Black" pitchFamily="34" charset="0"/>
                <a:cs typeface="Arial" pitchFamily="34" charset="0"/>
              </a:rPr>
              <a:t>ЗАРЕГИСТРИРОВАТЬСЯ НА</a:t>
            </a:r>
            <a:endParaRPr lang="ru-RU" sz="2400" b="1" dirty="0">
              <a:solidFill>
                <a:srgbClr val="FF190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32" name="Picture 8" descr="Free Click Icon, Symbol. Download in PNG, SVG format.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177736" y="1088207"/>
            <a:ext cx="1021935" cy="1021935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351686" y="3031341"/>
            <a:ext cx="2196000" cy="1807935"/>
          </a:xfrm>
          <a:prstGeom prst="roundRect">
            <a:avLst>
              <a:gd name="adj" fmla="val 8352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72000" rIns="36000" bIns="72000" anchor="ctr"/>
          <a:lstStyle/>
          <a:p>
            <a:pPr algn="ctr">
              <a:lnSpc>
                <a:spcPct val="130000"/>
              </a:lnSpc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Поисковые </a:t>
            </a:r>
            <a:endParaRPr lang="en-US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системы </a:t>
            </a:r>
            <a:endParaRPr lang="en-US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Интернет </a:t>
            </a:r>
            <a:endParaRPr lang="en-US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ru-RU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Google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Яндекс</a:t>
            </a: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др.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72202" y="3025423"/>
            <a:ext cx="2196000" cy="1807935"/>
          </a:xfrm>
          <a:prstGeom prst="roundRect">
            <a:avLst>
              <a:gd name="adj" fmla="val 8352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72000" rIns="36000" bIns="72000" anchor="ctr"/>
          <a:lstStyle/>
          <a:p>
            <a:pPr algn="ctr">
              <a:lnSpc>
                <a:spcPct val="130000"/>
              </a:lnSpc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Мобильное приложение «</a:t>
            </a:r>
            <a:r>
              <a:rPr lang="ru-RU" sz="1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Госуслуги.Жалобы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скачать на телефон, планшет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03403" y="3026649"/>
            <a:ext cx="2196000" cy="1807935"/>
          </a:xfrm>
          <a:prstGeom prst="roundRect">
            <a:avLst>
              <a:gd name="adj" fmla="val 8352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72000" rIns="36000" bIns="72000" anchor="ctr"/>
          <a:lstStyle/>
          <a:p>
            <a:pPr algn="ctr">
              <a:lnSpc>
                <a:spcPct val="130000"/>
              </a:lnSpc>
            </a:pP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Сайт министерства социального развития или учреждения социального обслуживания</a:t>
            </a:r>
          </a:p>
        </p:txBody>
      </p:sp>
      <p:pic>
        <p:nvPicPr>
          <p:cNvPr id="1042" name="Picture 18" descr="http://cdn.onlinewebfonts.com/svg/img_48386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387097" y="2229722"/>
            <a:ext cx="753067" cy="900000"/>
          </a:xfrm>
          <a:prstGeom prst="rect">
            <a:avLst/>
          </a:prstGeom>
          <a:noFill/>
        </p:spPr>
      </p:pic>
      <p:pic>
        <p:nvPicPr>
          <p:cNvPr id="1034" name="Picture 10" descr="Web Search Icons - Download Free Vector Icons | Noun Project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86267" y="2223562"/>
            <a:ext cx="1116000" cy="1116000"/>
          </a:xfrm>
          <a:prstGeom prst="rect">
            <a:avLst/>
          </a:prstGeom>
          <a:noFill/>
        </p:spPr>
      </p:pic>
      <p:sp>
        <p:nvSpPr>
          <p:cNvPr id="24" name="Скругленный прямоугольник 23"/>
          <p:cNvSpPr/>
          <p:nvPr/>
        </p:nvSpPr>
        <p:spPr>
          <a:xfrm>
            <a:off x="419679" y="4956266"/>
            <a:ext cx="6740775" cy="540000"/>
          </a:xfrm>
          <a:prstGeom prst="roundRect">
            <a:avLst>
              <a:gd name="adj" fmla="val 22297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/>
          <a:lstStyle/>
          <a:p>
            <a:pPr marL="342900" indent="-342900">
              <a:lnSpc>
                <a:spcPct val="130000"/>
              </a:lnSpc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ВЫБРАТЬ БАННЕР                                            </a:t>
            </a:r>
          </a:p>
          <a:p>
            <a:pPr marL="271463" indent="-76200">
              <a:lnSpc>
                <a:spcPct val="130000"/>
              </a:lnSpc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НАЧАТЬ</a:t>
            </a:r>
          </a:p>
        </p:txBody>
      </p:sp>
      <p:pic>
        <p:nvPicPr>
          <p:cNvPr id="1045" name="Picture 21" descr="V:\MSR\MSRдщпщ 2020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8149" y="2209494"/>
            <a:ext cx="972000" cy="972000"/>
          </a:xfrm>
          <a:prstGeom prst="rect">
            <a:avLst/>
          </a:prstGeom>
          <a:noFill/>
        </p:spPr>
      </p:pic>
      <p:pic>
        <p:nvPicPr>
          <p:cNvPr id="26" name="Рисунок 25"/>
          <p:cNvPicPr/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220" t="7212" r="60600" b="66187"/>
          <a:stretch/>
        </p:blipFill>
        <p:spPr bwMode="auto">
          <a:xfrm>
            <a:off x="2674627" y="5037195"/>
            <a:ext cx="2122461" cy="378856"/>
          </a:xfrm>
          <a:prstGeom prst="round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Скругленный прямоугольник 26"/>
          <p:cNvSpPr/>
          <p:nvPr/>
        </p:nvSpPr>
        <p:spPr>
          <a:xfrm>
            <a:off x="411037" y="5657309"/>
            <a:ext cx="6740775" cy="540000"/>
          </a:xfrm>
          <a:prstGeom prst="roundRect">
            <a:avLst>
              <a:gd name="adj" fmla="val 18811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/>
          <a:lstStyle/>
          <a:p>
            <a:pPr>
              <a:lnSpc>
                <a:spcPct val="130000"/>
              </a:lnSpc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 НАПИСАТЬ ТЕКСТ СООБЩЕНИЯ  </a:t>
            </a:r>
          </a:p>
          <a:p>
            <a:pPr marL="182563">
              <a:lnSpc>
                <a:spcPct val="130000"/>
              </a:lnSpc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ПРОДОЛЖИТЬ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19679" y="6374762"/>
            <a:ext cx="6740775" cy="936000"/>
          </a:xfrm>
          <a:prstGeom prst="roundRect">
            <a:avLst>
              <a:gd name="adj" fmla="val 8352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/>
          <a:lstStyle/>
          <a:p>
            <a:pPr>
              <a:lnSpc>
                <a:spcPct val="130000"/>
              </a:lnSpc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3. ВЫБРАТЬ ИЗ ВЫПАДАЮЩЕГО СПИСКА АДРЕСАТ: </a:t>
            </a:r>
          </a:p>
          <a:p>
            <a:pPr marL="182563">
              <a:lnSpc>
                <a:spcPct val="130000"/>
              </a:lnSpc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МИНИСТЕРСТВО СОЦИАЛЬНОГО РАЗВИТИЯ </a:t>
            </a:r>
          </a:p>
          <a:p>
            <a:pPr marL="182563">
              <a:lnSpc>
                <a:spcPct val="130000"/>
              </a:lnSpc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ОРЕНБУРГСКОЙ ОБЛАСТИ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11037" y="7483777"/>
            <a:ext cx="6740775" cy="900000"/>
          </a:xfrm>
          <a:prstGeom prst="roundRect">
            <a:avLst>
              <a:gd name="adj" fmla="val 8352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/>
          <a:lstStyle/>
          <a:p>
            <a:pPr>
              <a:lnSpc>
                <a:spcPct val="130000"/>
              </a:lnSpc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4. ВЫБРАТЬ КАТЕГОРИЮ: </a:t>
            </a:r>
          </a:p>
          <a:p>
            <a:pPr marL="182563">
              <a:lnSpc>
                <a:spcPct val="130000"/>
              </a:lnSpc>
              <a:tabLst>
                <a:tab pos="84138" algn="l"/>
              </a:tabLst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СОЦИАЛЬНОЕ ОБСЛУЖИВАНИЕ И ЗАЩИТА </a:t>
            </a:r>
          </a:p>
          <a:p>
            <a:pPr marL="182563">
              <a:lnSpc>
                <a:spcPct val="130000"/>
              </a:lnSpc>
              <a:tabLst>
                <a:tab pos="84138" algn="l"/>
              </a:tabLst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ИНОЕ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19679" y="8513072"/>
            <a:ext cx="6740775" cy="540000"/>
          </a:xfrm>
          <a:prstGeom prst="roundRect">
            <a:avLst>
              <a:gd name="adj" fmla="val 8352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/>
          <a:lstStyle/>
          <a:p>
            <a:pPr>
              <a:lnSpc>
                <a:spcPct val="130000"/>
              </a:lnSpc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5. ВЫБРАТЬ ПОДКАТЕГОРИЮ:	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</a:p>
          <a:p>
            <a:pPr marL="182563">
              <a:lnSpc>
                <a:spcPct val="130000"/>
              </a:lnSpc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ПРОДОЛЖИТЬ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11037" y="9171911"/>
            <a:ext cx="6740775" cy="540000"/>
          </a:xfrm>
          <a:prstGeom prst="roundRect">
            <a:avLst>
              <a:gd name="adj" fmla="val 8352"/>
            </a:avLst>
          </a:prstGeom>
          <a:gradFill rotWithShape="1">
            <a:gsLst>
              <a:gs pos="0">
                <a:schemeClr val="bg1"/>
              </a:gs>
              <a:gs pos="100000">
                <a:srgbClr val="E4E4E4">
                  <a:alpha val="80000"/>
                </a:srgbClr>
              </a:gs>
            </a:gsLst>
            <a:lin ang="5400000" scaled="0"/>
          </a:gradFill>
          <a:ln w="9525" algn="ctr">
            <a:solidFill>
              <a:srgbClr val="B2B2B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/>
          <a:lstStyle/>
          <a:p>
            <a:pPr marL="182563" indent="-182563">
              <a:lnSpc>
                <a:spcPct val="130000"/>
              </a:lnSpc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6. СОГЛАСИТЬСЯ С ПРАВИЛАМИ ПОДАЧИ СООБЩЕНИЯ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ПРОДОЛЖИТЬ</a:t>
            </a:r>
            <a:endParaRPr lang="ru-RU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53191"/>
            <a:ext cx="7561263" cy="642924"/>
          </a:xfrm>
          <a:prstGeom prst="rect">
            <a:avLst/>
          </a:prstGeom>
          <a:solidFill>
            <a:srgbClr val="0460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КАК ОБРАТИТЬСЯ </a:t>
            </a:r>
            <a:endParaRPr lang="en-US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 СОЦИАЛЬНОЙ ПОМОЩЬЮ ЧЕРЕЗ ИНТЕРНЕТ?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9889587"/>
            <a:ext cx="7561263" cy="6049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Портал доступен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круглосуточно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Можно обратиться,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не выходя из дома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</TotalTime>
  <Words>99</Words>
  <Application>Microsoft Office PowerPoint</Application>
  <PresentationFormat>Произвольный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ОБРАТИТЬСЯ ЗА СОЦИАЛЬНОЙ ПОМОЩЬЮ ЧЕРЕЗ ИНТЕРНЕТ</dc:title>
  <dc:creator>Руль Татьяна Владимировна</dc:creator>
  <cp:lastModifiedBy>Руль Татьяна Владимировна</cp:lastModifiedBy>
  <cp:revision>31</cp:revision>
  <cp:lastPrinted>2021-04-01T12:11:40Z</cp:lastPrinted>
  <dcterms:created xsi:type="dcterms:W3CDTF">2021-04-01T06:44:37Z</dcterms:created>
  <dcterms:modified xsi:type="dcterms:W3CDTF">2021-04-06T13:18:50Z</dcterms:modified>
</cp:coreProperties>
</file>